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opperplate Gothic 32 AB" charset="1" panose="020E0807020206020404"/>
      <p:regular r:id="rId12"/>
    </p:embeddedFont>
    <p:embeddedFont>
      <p:font typeface="Copperplate Gothic 32 AB Bold" charset="1" panose="020E0707020206020404"/>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projet vise à élaborer un rapport sur la consommation d'énergie aux Pays-Bas pour la société Coteq, couvrant à la fois l'électricité et le gaz.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projet vise à élaborer un rapport sur la consommation d'énergie aux Pays-Bas pour la société Coteq, couvrant à la fois l'électricité et le gaz.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projet vise à élaborer un rapport sur la consommation d'énergie aux Pays-Bas pour la société Coteq, couvrant à la fois l'électricité et le gaz.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projet vise à élaborer un rapport sur la consommation d'énergie aux Pays-Bas pour la société Coteq, couvrant à la fois l'électricité et le gaz.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Power BI émerge comme un catalyseur essentiel pour transformer les données en informations exploitables, renforçant ainsi la prise de décision stratégique au sein des organisations. Son impact positif sur l'efficacité opérationnelle et la compréhension des données en fait un outil indispensable dans le paysage actuel de la Business Intelligence.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0.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openclassrooms.com/fr/courses/4379436-explorez-vos-donnees-avec-des-algorithmes-non-supervises/4379571-partitionnez-vos-donnees-avec-dbscan" TargetMode="External" Type="http://schemas.openxmlformats.org/officeDocument/2006/relationships/hyperlink"/><Relationship Id="rId5" Target="https://openclassrooms.com/fr/courses/4379436-explorez-vos-donnees-avec-des-algorithmes-non-supervises/4379571-partitionnez-vos-donnees-avec-dbscan"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090001" y="-2003702"/>
            <a:ext cx="9089832" cy="6131505"/>
          </a:xfrm>
          <a:custGeom>
            <a:avLst/>
            <a:gdLst/>
            <a:ahLst/>
            <a:cxnLst/>
            <a:rect r="r" b="b" t="t" l="l"/>
            <a:pathLst>
              <a:path h="6131505" w="9089832">
                <a:moveTo>
                  <a:pt x="0" y="0"/>
                </a:moveTo>
                <a:lnTo>
                  <a:pt x="9089832" y="0"/>
                </a:lnTo>
                <a:lnTo>
                  <a:pt x="9089832" y="6131504"/>
                </a:lnTo>
                <a:lnTo>
                  <a:pt x="0" y="6131504"/>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98868" y="-3084022"/>
            <a:ext cx="9144000" cy="6168044"/>
          </a:xfrm>
          <a:custGeom>
            <a:avLst/>
            <a:gdLst/>
            <a:ahLst/>
            <a:cxnLst/>
            <a:rect r="r" b="b" t="t" l="l"/>
            <a:pathLst>
              <a:path h="6168044" w="9144000">
                <a:moveTo>
                  <a:pt x="0" y="0"/>
                </a:moveTo>
                <a:lnTo>
                  <a:pt x="9144000" y="0"/>
                </a:lnTo>
                <a:lnTo>
                  <a:pt x="9144000" y="6168044"/>
                </a:lnTo>
                <a:lnTo>
                  <a:pt x="0" y="61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22499" y="-61129"/>
            <a:ext cx="3506968" cy="3506968"/>
          </a:xfrm>
          <a:custGeom>
            <a:avLst/>
            <a:gdLst/>
            <a:ahLst/>
            <a:cxnLst/>
            <a:rect r="r" b="b" t="t" l="l"/>
            <a:pathLst>
              <a:path h="3506968" w="3506968">
                <a:moveTo>
                  <a:pt x="0" y="0"/>
                </a:moveTo>
                <a:lnTo>
                  <a:pt x="3506968" y="0"/>
                </a:lnTo>
                <a:lnTo>
                  <a:pt x="3506968" y="3506968"/>
                </a:lnTo>
                <a:lnTo>
                  <a:pt x="0" y="3506968"/>
                </a:lnTo>
                <a:lnTo>
                  <a:pt x="0" y="0"/>
                </a:lnTo>
                <a:close/>
              </a:path>
            </a:pathLst>
          </a:custGeom>
          <a:blipFill>
            <a:blip r:embed="rId4"/>
            <a:stretch>
              <a:fillRect l="0" t="0" r="0" b="0"/>
            </a:stretch>
          </a:blipFill>
        </p:spPr>
      </p:sp>
      <p:sp>
        <p:nvSpPr>
          <p:cNvPr name="TextBox 6" id="6"/>
          <p:cNvSpPr txBox="true"/>
          <p:nvPr/>
        </p:nvSpPr>
        <p:spPr>
          <a:xfrm rot="0">
            <a:off x="1288367" y="5123058"/>
            <a:ext cx="14048599" cy="2189812"/>
          </a:xfrm>
          <a:prstGeom prst="rect">
            <a:avLst/>
          </a:prstGeom>
        </p:spPr>
        <p:txBody>
          <a:bodyPr anchor="t" rtlCol="false" tIns="0" lIns="0" bIns="0" rIns="0">
            <a:spAutoFit/>
          </a:bodyPr>
          <a:lstStyle/>
          <a:p>
            <a:pPr>
              <a:lnSpc>
                <a:spcPts val="16338"/>
              </a:lnSpc>
            </a:pPr>
            <a:r>
              <a:rPr lang="en-US" sz="16338">
                <a:solidFill>
                  <a:srgbClr val="FFBF40"/>
                </a:solidFill>
                <a:latin typeface="Now Heavy"/>
              </a:rPr>
              <a:t>DBSCAN</a:t>
            </a:r>
          </a:p>
        </p:txBody>
      </p:sp>
      <p:sp>
        <p:nvSpPr>
          <p:cNvPr name="TextBox 7" id="7"/>
          <p:cNvSpPr txBox="true"/>
          <p:nvPr/>
        </p:nvSpPr>
        <p:spPr>
          <a:xfrm rot="0">
            <a:off x="1288367" y="3264864"/>
            <a:ext cx="10425285" cy="1556187"/>
          </a:xfrm>
          <a:prstGeom prst="rect">
            <a:avLst/>
          </a:prstGeom>
        </p:spPr>
        <p:txBody>
          <a:bodyPr anchor="t" rtlCol="false" tIns="0" lIns="0" bIns="0" rIns="0">
            <a:spAutoFit/>
          </a:bodyPr>
          <a:lstStyle/>
          <a:p>
            <a:pPr>
              <a:lnSpc>
                <a:spcPts val="12530"/>
              </a:lnSpc>
            </a:pPr>
            <a:r>
              <a:rPr lang="en-US" sz="8950" spc="832">
                <a:solidFill>
                  <a:srgbClr val="2B26AD"/>
                </a:solidFill>
                <a:latin typeface="Now Heavy"/>
              </a:rPr>
              <a:t>ALGORITHME</a:t>
            </a:r>
          </a:p>
        </p:txBody>
      </p:sp>
      <p:sp>
        <p:nvSpPr>
          <p:cNvPr name="TextBox 8" id="8"/>
          <p:cNvSpPr txBox="true"/>
          <p:nvPr/>
        </p:nvSpPr>
        <p:spPr>
          <a:xfrm rot="0">
            <a:off x="1028700" y="7852750"/>
            <a:ext cx="8925866" cy="2552109"/>
          </a:xfrm>
          <a:prstGeom prst="rect">
            <a:avLst/>
          </a:prstGeom>
        </p:spPr>
        <p:txBody>
          <a:bodyPr anchor="t" rtlCol="false" tIns="0" lIns="0" bIns="0" rIns="0">
            <a:spAutoFit/>
          </a:bodyPr>
          <a:lstStyle/>
          <a:p>
            <a:pPr>
              <a:lnSpc>
                <a:spcPts val="5579"/>
              </a:lnSpc>
            </a:pPr>
            <a:r>
              <a:rPr lang="en-US" sz="3170">
                <a:solidFill>
                  <a:srgbClr val="2B26AD"/>
                </a:solidFill>
                <a:latin typeface="Montserrat Classic Bold"/>
              </a:rPr>
              <a:t>présente par :</a:t>
            </a:r>
          </a:p>
          <a:p>
            <a:pPr>
              <a:lnSpc>
                <a:spcPts val="5579"/>
              </a:lnSpc>
            </a:pPr>
            <a:r>
              <a:rPr lang="en-US" sz="3170">
                <a:solidFill>
                  <a:srgbClr val="2B26AD"/>
                </a:solidFill>
                <a:latin typeface="Montserrat Classic"/>
              </a:rPr>
              <a:t>Assia Bouamir</a:t>
            </a:r>
          </a:p>
          <a:p>
            <a:pPr>
              <a:lnSpc>
                <a:spcPts val="4438"/>
              </a:lnSpc>
            </a:pPr>
            <a:r>
              <a:rPr lang="en-US" sz="3170">
                <a:solidFill>
                  <a:srgbClr val="2B26AD"/>
                </a:solidFill>
                <a:latin typeface="Montserrat Classic"/>
              </a:rPr>
              <a:t>abderrahmane sabkari</a:t>
            </a:r>
          </a:p>
          <a:p>
            <a:pPr>
              <a:lnSpc>
                <a:spcPts val="4438"/>
              </a:lnSpc>
            </a:pPr>
          </a:p>
        </p:txBody>
      </p:sp>
      <p:sp>
        <p:nvSpPr>
          <p:cNvPr name="TextBox 9" id="9"/>
          <p:cNvSpPr txBox="true"/>
          <p:nvPr/>
        </p:nvSpPr>
        <p:spPr>
          <a:xfrm rot="0">
            <a:off x="11345502" y="9049213"/>
            <a:ext cx="6553994" cy="580390"/>
          </a:xfrm>
          <a:prstGeom prst="rect">
            <a:avLst/>
          </a:prstGeom>
        </p:spPr>
        <p:txBody>
          <a:bodyPr anchor="t" rtlCol="false" tIns="0" lIns="0" bIns="0" rIns="0">
            <a:spAutoFit/>
          </a:bodyPr>
          <a:lstStyle/>
          <a:p>
            <a:pPr algn="ctr">
              <a:lnSpc>
                <a:spcPts val="4759"/>
              </a:lnSpc>
            </a:pPr>
            <a:r>
              <a:rPr lang="en-US" sz="3399">
                <a:solidFill>
                  <a:srgbClr val="F5FFF5"/>
                </a:solidFill>
                <a:latin typeface="Open Sans"/>
              </a:rPr>
              <a:t>annee universitaire : 2023 - 2024</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825666" y="550102"/>
            <a:ext cx="17229166" cy="861946"/>
          </a:xfrm>
          <a:prstGeom prst="rect">
            <a:avLst/>
          </a:prstGeom>
        </p:spPr>
        <p:txBody>
          <a:bodyPr anchor="t" rtlCol="false" tIns="0" lIns="0" bIns="0" rIns="0">
            <a:spAutoFit/>
          </a:bodyPr>
          <a:lstStyle/>
          <a:p>
            <a:pPr>
              <a:lnSpc>
                <a:spcPts val="7091"/>
              </a:lnSpc>
              <a:spcBef>
                <a:spcPct val="0"/>
              </a:spcBef>
            </a:pPr>
            <a:r>
              <a:rPr lang="en-US" sz="5065">
                <a:solidFill>
                  <a:srgbClr val="1D419F"/>
                </a:solidFill>
                <a:latin typeface="Open Sans Bold"/>
              </a:rPr>
              <a:t> 3 types de points de données</a:t>
            </a:r>
          </a:p>
        </p:txBody>
      </p:sp>
      <p:sp>
        <p:nvSpPr>
          <p:cNvPr name="TextBox 3" id="3"/>
          <p:cNvSpPr txBox="true"/>
          <p:nvPr/>
        </p:nvSpPr>
        <p:spPr>
          <a:xfrm rot="0">
            <a:off x="135356" y="2360684"/>
            <a:ext cx="18122510" cy="7402736"/>
          </a:xfrm>
          <a:prstGeom prst="rect">
            <a:avLst/>
          </a:prstGeom>
        </p:spPr>
        <p:txBody>
          <a:bodyPr anchor="t" rtlCol="false" tIns="0" lIns="0" bIns="0" rIns="0">
            <a:spAutoFit/>
          </a:bodyPr>
          <a:lstStyle/>
          <a:p>
            <a:pPr algn="just" marL="703522" indent="-351761" lvl="1">
              <a:lnSpc>
                <a:spcPts val="5897"/>
              </a:lnSpc>
              <a:buFont typeface="Arial"/>
              <a:buChar char="•"/>
            </a:pPr>
            <a:r>
              <a:rPr lang="en-US" sz="3258">
                <a:solidFill>
                  <a:srgbClr val="FF9F29"/>
                </a:solidFill>
                <a:latin typeface="Open Sans Bold"/>
              </a:rPr>
              <a:t>Points centraux (Core Points) : </a:t>
            </a:r>
          </a:p>
          <a:p>
            <a:pPr algn="just">
              <a:lnSpc>
                <a:spcPts val="5897"/>
              </a:lnSpc>
            </a:pPr>
            <a:r>
              <a:rPr lang="en-US" sz="3258">
                <a:solidFill>
                  <a:srgbClr val="000000"/>
                </a:solidFill>
                <a:latin typeface="Open Sans"/>
              </a:rPr>
              <a:t>Un point est considéré comme un point central s'il a au moins un certain nombre minimum de voisins (défini par un paramètre min_samples) dans un rayon spécifié (eps).</a:t>
            </a:r>
          </a:p>
          <a:p>
            <a:pPr algn="ctr">
              <a:lnSpc>
                <a:spcPts val="4561"/>
              </a:lnSpc>
              <a:spcBef>
                <a:spcPct val="0"/>
              </a:spcBef>
            </a:pPr>
          </a:p>
          <a:p>
            <a:pPr marL="703522" indent="-351761" lvl="1">
              <a:lnSpc>
                <a:spcPts val="5376"/>
              </a:lnSpc>
              <a:buFont typeface="Arial"/>
              <a:buChar char="•"/>
            </a:pPr>
            <a:r>
              <a:rPr lang="en-US" sz="3258">
                <a:solidFill>
                  <a:srgbClr val="FF9F29"/>
                </a:solidFill>
                <a:latin typeface="Open Sans Bold"/>
              </a:rPr>
              <a:t>Points de bord (Border Points) : </a:t>
            </a:r>
          </a:p>
          <a:p>
            <a:pPr>
              <a:lnSpc>
                <a:spcPts val="5376"/>
              </a:lnSpc>
            </a:pPr>
            <a:r>
              <a:rPr lang="en-US" sz="3258">
                <a:solidFill>
                  <a:srgbClr val="000000"/>
                </a:solidFill>
                <a:latin typeface="Open Sans"/>
              </a:rPr>
              <a:t>Un point de bord est un point qui n'est pas un point central mais a au moins un point central dans son voisinage immédiat.</a:t>
            </a:r>
          </a:p>
          <a:p>
            <a:pPr algn="ctr">
              <a:lnSpc>
                <a:spcPts val="4561"/>
              </a:lnSpc>
              <a:spcBef>
                <a:spcPct val="0"/>
              </a:spcBef>
            </a:pPr>
          </a:p>
          <a:p>
            <a:pPr marL="703522" indent="-351761" lvl="1">
              <a:lnSpc>
                <a:spcPts val="5344"/>
              </a:lnSpc>
              <a:buFont typeface="Arial"/>
              <a:buChar char="•"/>
            </a:pPr>
            <a:r>
              <a:rPr lang="en-US" sz="3258">
                <a:solidFill>
                  <a:srgbClr val="FF9F29"/>
                </a:solidFill>
                <a:latin typeface="Open Sans Bold"/>
              </a:rPr>
              <a:t>Points d'outliers (Outliers) : </a:t>
            </a:r>
          </a:p>
          <a:p>
            <a:pPr>
              <a:lnSpc>
                <a:spcPts val="5344"/>
              </a:lnSpc>
            </a:pPr>
            <a:r>
              <a:rPr lang="en-US" sz="3258">
                <a:solidFill>
                  <a:srgbClr val="000000"/>
                </a:solidFill>
                <a:latin typeface="Open Sans"/>
              </a:rPr>
              <a:t>Les points qui ne sont ni des points centraux ni des points de bord sont considérés comme des points d'outlie</a:t>
            </a:r>
            <a:r>
              <a:rPr lang="en-US" sz="3258">
                <a:solidFill>
                  <a:srgbClr val="1D419F"/>
                </a:solidFill>
                <a:latin typeface="Open Sans"/>
              </a:rPr>
              <a:t>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4628957" y="192880"/>
            <a:ext cx="9901241" cy="9901241"/>
          </a:xfrm>
          <a:custGeom>
            <a:avLst/>
            <a:gdLst/>
            <a:ahLst/>
            <a:cxnLst/>
            <a:rect r="r" b="b" t="t" l="l"/>
            <a:pathLst>
              <a:path h="9901241" w="9901241">
                <a:moveTo>
                  <a:pt x="0" y="0"/>
                </a:moveTo>
                <a:lnTo>
                  <a:pt x="9901241" y="0"/>
                </a:lnTo>
                <a:lnTo>
                  <a:pt x="9901241" y="9901240"/>
                </a:lnTo>
                <a:lnTo>
                  <a:pt x="0" y="990124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02203" y="2097087"/>
            <a:ext cx="14683593" cy="5759451"/>
          </a:xfrm>
          <a:prstGeom prst="rect">
            <a:avLst/>
          </a:prstGeom>
        </p:spPr>
        <p:txBody>
          <a:bodyPr anchor="t" rtlCol="false" tIns="0" lIns="0" bIns="0" rIns="0">
            <a:spAutoFit/>
          </a:bodyPr>
          <a:lstStyle/>
          <a:p>
            <a:pPr algn="ctr">
              <a:lnSpc>
                <a:spcPts val="15399"/>
              </a:lnSpc>
            </a:pPr>
            <a:r>
              <a:rPr lang="en-US" sz="9999">
                <a:solidFill>
                  <a:srgbClr val="FFBF40"/>
                </a:solidFill>
                <a:latin typeface="Now"/>
              </a:rPr>
              <a:t>ÉTAPES DE L'ALGORITHME DBSCAN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0" y="1532258"/>
            <a:ext cx="18452766" cy="8484030"/>
          </a:xfrm>
          <a:custGeom>
            <a:avLst/>
            <a:gdLst/>
            <a:ahLst/>
            <a:cxnLst/>
            <a:rect r="r" b="b" t="t" l="l"/>
            <a:pathLst>
              <a:path h="8484030" w="18452766">
                <a:moveTo>
                  <a:pt x="0" y="0"/>
                </a:moveTo>
                <a:lnTo>
                  <a:pt x="18452766" y="0"/>
                </a:lnTo>
                <a:lnTo>
                  <a:pt x="18452766" y="8484030"/>
                </a:lnTo>
                <a:lnTo>
                  <a:pt x="0" y="8484030"/>
                </a:lnTo>
                <a:lnTo>
                  <a:pt x="0" y="0"/>
                </a:lnTo>
                <a:close/>
              </a:path>
            </a:pathLst>
          </a:custGeom>
          <a:blipFill>
            <a:blip r:embed="rId2"/>
            <a:stretch>
              <a:fillRect l="0" t="0" r="0" b="0"/>
            </a:stretch>
          </a:blipFill>
        </p:spPr>
      </p:sp>
      <p:sp>
        <p:nvSpPr>
          <p:cNvPr name="TextBox 3" id="3"/>
          <p:cNvSpPr txBox="true"/>
          <p:nvPr/>
        </p:nvSpPr>
        <p:spPr>
          <a:xfrm rot="0">
            <a:off x="306802" y="341379"/>
            <a:ext cx="2393037" cy="687321"/>
          </a:xfrm>
          <a:prstGeom prst="rect">
            <a:avLst/>
          </a:prstGeom>
        </p:spPr>
        <p:txBody>
          <a:bodyPr anchor="t" rtlCol="false" tIns="0" lIns="0" bIns="0" rIns="0">
            <a:spAutoFit/>
          </a:bodyPr>
          <a:lstStyle/>
          <a:p>
            <a:pPr algn="ctr">
              <a:lnSpc>
                <a:spcPts val="5691"/>
              </a:lnSpc>
              <a:spcBef>
                <a:spcPct val="0"/>
              </a:spcBef>
            </a:pPr>
            <a:r>
              <a:rPr lang="en-US" sz="4065">
                <a:solidFill>
                  <a:srgbClr val="1D419F"/>
                </a:solidFill>
                <a:latin typeface="Open Sans Bold"/>
              </a:rPr>
              <a:t>Exercise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833524" y="764560"/>
            <a:ext cx="12109086" cy="1087709"/>
          </a:xfrm>
          <a:custGeom>
            <a:avLst/>
            <a:gdLst/>
            <a:ahLst/>
            <a:cxnLst/>
            <a:rect r="r" b="b" t="t" l="l"/>
            <a:pathLst>
              <a:path h="1087709" w="12109086">
                <a:moveTo>
                  <a:pt x="0" y="0"/>
                </a:moveTo>
                <a:lnTo>
                  <a:pt x="12109086" y="0"/>
                </a:lnTo>
                <a:lnTo>
                  <a:pt x="12109086" y="1087709"/>
                </a:lnTo>
                <a:lnTo>
                  <a:pt x="0" y="1087709"/>
                </a:lnTo>
                <a:lnTo>
                  <a:pt x="0" y="0"/>
                </a:lnTo>
                <a:close/>
              </a:path>
            </a:pathLst>
          </a:custGeom>
          <a:blipFill>
            <a:blip r:embed="rId2"/>
            <a:stretch>
              <a:fillRect l="0" t="0" r="0" b="0"/>
            </a:stretch>
          </a:blipFill>
        </p:spPr>
      </p:sp>
      <p:sp>
        <p:nvSpPr>
          <p:cNvPr name="Freeform 3" id="3"/>
          <p:cNvSpPr/>
          <p:nvPr/>
        </p:nvSpPr>
        <p:spPr>
          <a:xfrm flipH="false" flipV="false" rot="0">
            <a:off x="0" y="1852269"/>
            <a:ext cx="18060507" cy="8352985"/>
          </a:xfrm>
          <a:custGeom>
            <a:avLst/>
            <a:gdLst/>
            <a:ahLst/>
            <a:cxnLst/>
            <a:rect r="r" b="b" t="t" l="l"/>
            <a:pathLst>
              <a:path h="8352985" w="18060507">
                <a:moveTo>
                  <a:pt x="0" y="0"/>
                </a:moveTo>
                <a:lnTo>
                  <a:pt x="18060507" y="0"/>
                </a:lnTo>
                <a:lnTo>
                  <a:pt x="18060507" y="8352985"/>
                </a:lnTo>
                <a:lnTo>
                  <a:pt x="0" y="8352985"/>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833524" y="764560"/>
            <a:ext cx="12109086" cy="1087709"/>
          </a:xfrm>
          <a:custGeom>
            <a:avLst/>
            <a:gdLst/>
            <a:ahLst/>
            <a:cxnLst/>
            <a:rect r="r" b="b" t="t" l="l"/>
            <a:pathLst>
              <a:path h="1087709" w="12109086">
                <a:moveTo>
                  <a:pt x="0" y="0"/>
                </a:moveTo>
                <a:lnTo>
                  <a:pt x="12109086" y="0"/>
                </a:lnTo>
                <a:lnTo>
                  <a:pt x="12109086" y="1087709"/>
                </a:lnTo>
                <a:lnTo>
                  <a:pt x="0" y="1087709"/>
                </a:lnTo>
                <a:lnTo>
                  <a:pt x="0" y="0"/>
                </a:lnTo>
                <a:close/>
              </a:path>
            </a:pathLst>
          </a:custGeom>
          <a:blipFill>
            <a:blip r:embed="rId2"/>
            <a:stretch>
              <a:fillRect l="0" t="0" r="0" b="0"/>
            </a:stretch>
          </a:blipFill>
        </p:spPr>
      </p:sp>
      <p:sp>
        <p:nvSpPr>
          <p:cNvPr name="Freeform 3" id="3"/>
          <p:cNvSpPr/>
          <p:nvPr/>
        </p:nvSpPr>
        <p:spPr>
          <a:xfrm flipH="false" flipV="false" rot="0">
            <a:off x="0" y="1852269"/>
            <a:ext cx="15276981" cy="7065604"/>
          </a:xfrm>
          <a:custGeom>
            <a:avLst/>
            <a:gdLst/>
            <a:ahLst/>
            <a:cxnLst/>
            <a:rect r="r" b="b" t="t" l="l"/>
            <a:pathLst>
              <a:path h="7065604" w="15276981">
                <a:moveTo>
                  <a:pt x="0" y="0"/>
                </a:moveTo>
                <a:lnTo>
                  <a:pt x="15276981" y="0"/>
                </a:lnTo>
                <a:lnTo>
                  <a:pt x="15276981" y="7065604"/>
                </a:lnTo>
                <a:lnTo>
                  <a:pt x="0" y="7065604"/>
                </a:lnTo>
                <a:lnTo>
                  <a:pt x="0" y="0"/>
                </a:lnTo>
                <a:close/>
              </a:path>
            </a:pathLst>
          </a:custGeom>
          <a:blipFill>
            <a:blip r:embed="rId3"/>
            <a:stretch>
              <a:fillRect l="0" t="0" r="0" b="0"/>
            </a:stretch>
          </a:blipFill>
        </p:spPr>
      </p:sp>
      <p:sp>
        <p:nvSpPr>
          <p:cNvPr name="Freeform 4" id="4"/>
          <p:cNvSpPr/>
          <p:nvPr/>
        </p:nvSpPr>
        <p:spPr>
          <a:xfrm flipH="false" flipV="false" rot="0">
            <a:off x="15276981" y="2092244"/>
            <a:ext cx="2832244" cy="6825629"/>
          </a:xfrm>
          <a:custGeom>
            <a:avLst/>
            <a:gdLst/>
            <a:ahLst/>
            <a:cxnLst/>
            <a:rect r="r" b="b" t="t" l="l"/>
            <a:pathLst>
              <a:path h="6825629" w="2832244">
                <a:moveTo>
                  <a:pt x="0" y="0"/>
                </a:moveTo>
                <a:lnTo>
                  <a:pt x="2832244" y="0"/>
                </a:lnTo>
                <a:lnTo>
                  <a:pt x="2832244" y="6825629"/>
                </a:lnTo>
                <a:lnTo>
                  <a:pt x="0" y="6825629"/>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413091" y="-143533"/>
            <a:ext cx="18543169" cy="10430533"/>
          </a:xfrm>
          <a:custGeom>
            <a:avLst/>
            <a:gdLst/>
            <a:ahLst/>
            <a:cxnLst/>
            <a:rect r="r" b="b" t="t" l="l"/>
            <a:pathLst>
              <a:path h="10430533" w="18543169">
                <a:moveTo>
                  <a:pt x="0" y="0"/>
                </a:moveTo>
                <a:lnTo>
                  <a:pt x="18543170" y="0"/>
                </a:lnTo>
                <a:lnTo>
                  <a:pt x="18543170" y="10430533"/>
                </a:lnTo>
                <a:lnTo>
                  <a:pt x="0" y="10430533"/>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607166"/>
            <a:ext cx="18092970" cy="9091718"/>
          </a:xfrm>
          <a:custGeom>
            <a:avLst/>
            <a:gdLst/>
            <a:ahLst/>
            <a:cxnLst/>
            <a:rect r="r" b="b" t="t" l="l"/>
            <a:pathLst>
              <a:path h="9091718" w="18092970">
                <a:moveTo>
                  <a:pt x="0" y="0"/>
                </a:moveTo>
                <a:lnTo>
                  <a:pt x="18092970" y="0"/>
                </a:lnTo>
                <a:lnTo>
                  <a:pt x="18092970" y="9091718"/>
                </a:lnTo>
                <a:lnTo>
                  <a:pt x="0" y="9091718"/>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02203" y="4220467"/>
            <a:ext cx="14683593" cy="2606674"/>
          </a:xfrm>
          <a:prstGeom prst="rect">
            <a:avLst/>
          </a:prstGeom>
        </p:spPr>
        <p:txBody>
          <a:bodyPr anchor="t" rtlCol="false" tIns="0" lIns="0" bIns="0" rIns="0">
            <a:spAutoFit/>
          </a:bodyPr>
          <a:lstStyle/>
          <a:p>
            <a:pPr algn="ctr">
              <a:lnSpc>
                <a:spcPts val="9999"/>
              </a:lnSpc>
            </a:pPr>
            <a:r>
              <a:rPr lang="en-US" sz="9999">
                <a:solidFill>
                  <a:srgbClr val="FFBF40"/>
                </a:solidFill>
                <a:latin typeface="Now"/>
              </a:rPr>
              <a:t>IMPLEMENTATION AVEC PYTHON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3179439" y="990600"/>
            <a:ext cx="11929122" cy="9509533"/>
          </a:xfrm>
          <a:custGeom>
            <a:avLst/>
            <a:gdLst/>
            <a:ahLst/>
            <a:cxnLst/>
            <a:rect r="r" b="b" t="t" l="l"/>
            <a:pathLst>
              <a:path h="9509533" w="11929122">
                <a:moveTo>
                  <a:pt x="0" y="0"/>
                </a:moveTo>
                <a:lnTo>
                  <a:pt x="11929122" y="0"/>
                </a:lnTo>
                <a:lnTo>
                  <a:pt x="11929122" y="9509533"/>
                </a:lnTo>
                <a:lnTo>
                  <a:pt x="0" y="9509533"/>
                </a:lnTo>
                <a:lnTo>
                  <a:pt x="0" y="0"/>
                </a:lnTo>
                <a:close/>
              </a:path>
            </a:pathLst>
          </a:custGeom>
          <a:blipFill>
            <a:blip r:embed="rId3"/>
            <a:stretch>
              <a:fillRect l="0" t="0" r="-485" b="0"/>
            </a:stretch>
          </a:blipFill>
        </p:spPr>
      </p:sp>
      <p:sp>
        <p:nvSpPr>
          <p:cNvPr name="TextBox 3" id="3"/>
          <p:cNvSpPr txBox="true"/>
          <p:nvPr/>
        </p:nvSpPr>
        <p:spPr>
          <a:xfrm rot="0">
            <a:off x="740202" y="488950"/>
            <a:ext cx="7618336" cy="539750"/>
          </a:xfrm>
          <a:prstGeom prst="rect">
            <a:avLst/>
          </a:prstGeom>
        </p:spPr>
        <p:txBody>
          <a:bodyPr anchor="t" rtlCol="false" tIns="0" lIns="0" bIns="0" rIns="0">
            <a:spAutoFit/>
          </a:bodyPr>
          <a:lstStyle/>
          <a:p>
            <a:pPr>
              <a:lnSpc>
                <a:spcPts val="3999"/>
              </a:lnSpc>
            </a:pPr>
            <a:r>
              <a:rPr lang="en-US" sz="3999">
                <a:solidFill>
                  <a:srgbClr val="FFBF40"/>
                </a:solidFill>
                <a:latin typeface="Now"/>
              </a:rPr>
              <a:t>IMPLEMENTATION/DBSCAN</a:t>
            </a:r>
          </a:p>
        </p:txBody>
      </p:sp>
      <p:sp>
        <p:nvSpPr>
          <p:cNvPr name="TextBox 4" id="4"/>
          <p:cNvSpPr txBox="true"/>
          <p:nvPr/>
        </p:nvSpPr>
        <p:spPr>
          <a:xfrm rot="0">
            <a:off x="16572753" y="8567889"/>
            <a:ext cx="295243" cy="690411"/>
          </a:xfrm>
          <a:prstGeom prst="rect">
            <a:avLst/>
          </a:prstGeom>
        </p:spPr>
        <p:txBody>
          <a:bodyPr anchor="t" rtlCol="false" tIns="0" lIns="0" bIns="0" rIns="0">
            <a:spAutoFit/>
          </a:bodyPr>
          <a:lstStyle/>
          <a:p>
            <a:pPr algn="ctr">
              <a:lnSpc>
                <a:spcPts val="5691"/>
              </a:lnSpc>
            </a:pPr>
            <a:r>
              <a:rPr lang="en-US" sz="4065">
                <a:solidFill>
                  <a:srgbClr val="000000"/>
                </a:solidFill>
                <a:latin typeface="Open Sans"/>
              </a:rPr>
              <a:t>1</a:t>
            </a:r>
          </a:p>
        </p:txBody>
      </p:sp>
      <p:sp>
        <p:nvSpPr>
          <p:cNvPr name="TextBox 5" id="5"/>
          <p:cNvSpPr txBox="true"/>
          <p:nvPr/>
        </p:nvSpPr>
        <p:spPr>
          <a:xfrm rot="0">
            <a:off x="9616266" y="393700"/>
            <a:ext cx="7643034" cy="596900"/>
          </a:xfrm>
          <a:prstGeom prst="rect">
            <a:avLst/>
          </a:prstGeom>
        </p:spPr>
        <p:txBody>
          <a:bodyPr anchor="t" rtlCol="false" tIns="0" lIns="0" bIns="0" rIns="0">
            <a:spAutoFit/>
          </a:bodyPr>
          <a:lstStyle/>
          <a:p>
            <a:pPr algn="r">
              <a:lnSpc>
                <a:spcPts val="4900"/>
              </a:lnSpc>
            </a:pPr>
            <a:r>
              <a:rPr lang="en-US" sz="3500">
                <a:solidFill>
                  <a:srgbClr val="000000"/>
                </a:solidFill>
                <a:latin typeface="Open Sans"/>
              </a:rPr>
              <a:t>implementation Dbscan a zero</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02203" y="4306192"/>
            <a:ext cx="14683593" cy="1941315"/>
          </a:xfrm>
          <a:prstGeom prst="rect">
            <a:avLst/>
          </a:prstGeom>
        </p:spPr>
        <p:txBody>
          <a:bodyPr anchor="t" rtlCol="false" tIns="0" lIns="0" bIns="0" rIns="0">
            <a:spAutoFit/>
          </a:bodyPr>
          <a:lstStyle/>
          <a:p>
            <a:pPr algn="ctr">
              <a:lnSpc>
                <a:spcPts val="14512"/>
              </a:lnSpc>
            </a:pPr>
            <a:r>
              <a:rPr lang="en-US" sz="14512">
                <a:solidFill>
                  <a:srgbClr val="FFBF40"/>
                </a:solidFill>
                <a:latin typeface="Now"/>
              </a:rPr>
              <a:t>INTRODUCTION</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0" y="3098233"/>
            <a:ext cx="18375597" cy="4090534"/>
          </a:xfrm>
          <a:custGeom>
            <a:avLst/>
            <a:gdLst/>
            <a:ahLst/>
            <a:cxnLst/>
            <a:rect r="r" b="b" t="t" l="l"/>
            <a:pathLst>
              <a:path h="4090534" w="18375597">
                <a:moveTo>
                  <a:pt x="0" y="0"/>
                </a:moveTo>
                <a:lnTo>
                  <a:pt x="18375597" y="0"/>
                </a:lnTo>
                <a:lnTo>
                  <a:pt x="18375597" y="4090534"/>
                </a:lnTo>
                <a:lnTo>
                  <a:pt x="0" y="4090534"/>
                </a:lnTo>
                <a:lnTo>
                  <a:pt x="0" y="0"/>
                </a:lnTo>
                <a:close/>
              </a:path>
            </a:pathLst>
          </a:custGeom>
          <a:blipFill>
            <a:blip r:embed="rId3"/>
            <a:stretch>
              <a:fillRect l="0" t="0" r="0" b="-241737"/>
            </a:stretch>
          </a:blipFill>
        </p:spPr>
      </p:sp>
      <p:sp>
        <p:nvSpPr>
          <p:cNvPr name="TextBox 3" id="3"/>
          <p:cNvSpPr txBox="true"/>
          <p:nvPr/>
        </p:nvSpPr>
        <p:spPr>
          <a:xfrm rot="0">
            <a:off x="740202" y="488950"/>
            <a:ext cx="7618336" cy="539750"/>
          </a:xfrm>
          <a:prstGeom prst="rect">
            <a:avLst/>
          </a:prstGeom>
        </p:spPr>
        <p:txBody>
          <a:bodyPr anchor="t" rtlCol="false" tIns="0" lIns="0" bIns="0" rIns="0">
            <a:spAutoFit/>
          </a:bodyPr>
          <a:lstStyle/>
          <a:p>
            <a:pPr>
              <a:lnSpc>
                <a:spcPts val="3999"/>
              </a:lnSpc>
            </a:pPr>
            <a:r>
              <a:rPr lang="en-US" sz="3999">
                <a:solidFill>
                  <a:srgbClr val="FFBF40"/>
                </a:solidFill>
                <a:latin typeface="Now"/>
              </a:rPr>
              <a:t>IMPLEMENTATION/DBSCAN</a:t>
            </a:r>
          </a:p>
        </p:txBody>
      </p:sp>
      <p:sp>
        <p:nvSpPr>
          <p:cNvPr name="TextBox 4" id="4"/>
          <p:cNvSpPr txBox="true"/>
          <p:nvPr/>
        </p:nvSpPr>
        <p:spPr>
          <a:xfrm rot="0">
            <a:off x="16572753" y="8567889"/>
            <a:ext cx="295243" cy="690411"/>
          </a:xfrm>
          <a:prstGeom prst="rect">
            <a:avLst/>
          </a:prstGeom>
        </p:spPr>
        <p:txBody>
          <a:bodyPr anchor="t" rtlCol="false" tIns="0" lIns="0" bIns="0" rIns="0">
            <a:spAutoFit/>
          </a:bodyPr>
          <a:lstStyle/>
          <a:p>
            <a:pPr algn="ctr">
              <a:lnSpc>
                <a:spcPts val="5691"/>
              </a:lnSpc>
            </a:pPr>
            <a:r>
              <a:rPr lang="en-US" sz="4065">
                <a:solidFill>
                  <a:srgbClr val="000000"/>
                </a:solidFill>
                <a:latin typeface="Open Sans"/>
              </a:rPr>
              <a:t>1</a:t>
            </a:r>
          </a:p>
        </p:txBody>
      </p:sp>
      <p:sp>
        <p:nvSpPr>
          <p:cNvPr name="TextBox 5" id="5"/>
          <p:cNvSpPr txBox="true"/>
          <p:nvPr/>
        </p:nvSpPr>
        <p:spPr>
          <a:xfrm rot="0">
            <a:off x="9616266" y="393700"/>
            <a:ext cx="7643034" cy="596900"/>
          </a:xfrm>
          <a:prstGeom prst="rect">
            <a:avLst/>
          </a:prstGeom>
        </p:spPr>
        <p:txBody>
          <a:bodyPr anchor="t" rtlCol="false" tIns="0" lIns="0" bIns="0" rIns="0">
            <a:spAutoFit/>
          </a:bodyPr>
          <a:lstStyle/>
          <a:p>
            <a:pPr algn="r">
              <a:lnSpc>
                <a:spcPts val="4900"/>
              </a:lnSpc>
            </a:pPr>
            <a:r>
              <a:rPr lang="en-US" sz="3500">
                <a:solidFill>
                  <a:srgbClr val="000000"/>
                </a:solidFill>
                <a:latin typeface="Open Sans"/>
              </a:rPr>
              <a:t>implementation Dbscan a zero</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768275"/>
          </a:xfrm>
          <a:custGeom>
            <a:avLst/>
            <a:gdLst/>
            <a:ahLst/>
            <a:cxnLst/>
            <a:rect r="r" b="b" t="t" l="l"/>
            <a:pathLst>
              <a:path h="8768275" w="16230600">
                <a:moveTo>
                  <a:pt x="0" y="0"/>
                </a:moveTo>
                <a:lnTo>
                  <a:pt x="16230600" y="0"/>
                </a:lnTo>
                <a:lnTo>
                  <a:pt x="16230600" y="8768275"/>
                </a:lnTo>
                <a:lnTo>
                  <a:pt x="0" y="8768275"/>
                </a:lnTo>
                <a:lnTo>
                  <a:pt x="0" y="0"/>
                </a:lnTo>
                <a:close/>
              </a:path>
            </a:pathLst>
          </a:custGeom>
          <a:blipFill>
            <a:blip r:embed="rId3"/>
            <a:stretch>
              <a:fillRect l="0" t="-40815" r="0" b="0"/>
            </a:stretch>
          </a:blipFill>
        </p:spPr>
      </p:sp>
      <p:sp>
        <p:nvSpPr>
          <p:cNvPr name="TextBox 3" id="3"/>
          <p:cNvSpPr txBox="true"/>
          <p:nvPr/>
        </p:nvSpPr>
        <p:spPr>
          <a:xfrm rot="0">
            <a:off x="740202" y="488950"/>
            <a:ext cx="7618336" cy="539750"/>
          </a:xfrm>
          <a:prstGeom prst="rect">
            <a:avLst/>
          </a:prstGeom>
        </p:spPr>
        <p:txBody>
          <a:bodyPr anchor="t" rtlCol="false" tIns="0" lIns="0" bIns="0" rIns="0">
            <a:spAutoFit/>
          </a:bodyPr>
          <a:lstStyle/>
          <a:p>
            <a:pPr>
              <a:lnSpc>
                <a:spcPts val="3999"/>
              </a:lnSpc>
            </a:pPr>
            <a:r>
              <a:rPr lang="en-US" sz="3999">
                <a:solidFill>
                  <a:srgbClr val="FFBF40"/>
                </a:solidFill>
                <a:latin typeface="Now"/>
              </a:rPr>
              <a:t>IMPLEMENTATION/DBSCAN</a:t>
            </a:r>
          </a:p>
        </p:txBody>
      </p:sp>
      <p:sp>
        <p:nvSpPr>
          <p:cNvPr name="TextBox 4" id="4"/>
          <p:cNvSpPr txBox="true"/>
          <p:nvPr/>
        </p:nvSpPr>
        <p:spPr>
          <a:xfrm rot="0">
            <a:off x="17595054" y="9106564"/>
            <a:ext cx="295243" cy="690411"/>
          </a:xfrm>
          <a:prstGeom prst="rect">
            <a:avLst/>
          </a:prstGeom>
        </p:spPr>
        <p:txBody>
          <a:bodyPr anchor="t" rtlCol="false" tIns="0" lIns="0" bIns="0" rIns="0">
            <a:spAutoFit/>
          </a:bodyPr>
          <a:lstStyle/>
          <a:p>
            <a:pPr algn="ctr">
              <a:lnSpc>
                <a:spcPts val="5691"/>
              </a:lnSpc>
            </a:pPr>
            <a:r>
              <a:rPr lang="en-US" sz="4065">
                <a:solidFill>
                  <a:srgbClr val="000000"/>
                </a:solidFill>
                <a:latin typeface="Open Sans"/>
              </a:rPr>
              <a:t>1</a:t>
            </a:r>
          </a:p>
        </p:txBody>
      </p:sp>
      <p:sp>
        <p:nvSpPr>
          <p:cNvPr name="TextBox 5" id="5"/>
          <p:cNvSpPr txBox="true"/>
          <p:nvPr/>
        </p:nvSpPr>
        <p:spPr>
          <a:xfrm rot="0">
            <a:off x="9616266" y="393700"/>
            <a:ext cx="7643034" cy="596900"/>
          </a:xfrm>
          <a:prstGeom prst="rect">
            <a:avLst/>
          </a:prstGeom>
        </p:spPr>
        <p:txBody>
          <a:bodyPr anchor="t" rtlCol="false" tIns="0" lIns="0" bIns="0" rIns="0">
            <a:spAutoFit/>
          </a:bodyPr>
          <a:lstStyle/>
          <a:p>
            <a:pPr algn="r">
              <a:lnSpc>
                <a:spcPts val="4900"/>
              </a:lnSpc>
            </a:pPr>
            <a:r>
              <a:rPr lang="en-US" sz="3500">
                <a:solidFill>
                  <a:srgbClr val="000000"/>
                </a:solidFill>
                <a:latin typeface="Open Sans"/>
              </a:rPr>
              <a:t>implementation Dbscan a zero</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707393" y="1028700"/>
            <a:ext cx="14873214" cy="9141639"/>
          </a:xfrm>
          <a:custGeom>
            <a:avLst/>
            <a:gdLst/>
            <a:ahLst/>
            <a:cxnLst/>
            <a:rect r="r" b="b" t="t" l="l"/>
            <a:pathLst>
              <a:path h="9141639" w="14873214">
                <a:moveTo>
                  <a:pt x="0" y="0"/>
                </a:moveTo>
                <a:lnTo>
                  <a:pt x="14873214" y="0"/>
                </a:lnTo>
                <a:lnTo>
                  <a:pt x="14873214" y="9141639"/>
                </a:lnTo>
                <a:lnTo>
                  <a:pt x="0" y="9141639"/>
                </a:lnTo>
                <a:lnTo>
                  <a:pt x="0" y="0"/>
                </a:lnTo>
                <a:close/>
              </a:path>
            </a:pathLst>
          </a:custGeom>
          <a:blipFill>
            <a:blip r:embed="rId3"/>
            <a:stretch>
              <a:fillRect l="0" t="0" r="0" b="0"/>
            </a:stretch>
          </a:blipFill>
        </p:spPr>
      </p:sp>
      <p:sp>
        <p:nvSpPr>
          <p:cNvPr name="TextBox 3" id="3"/>
          <p:cNvSpPr txBox="true"/>
          <p:nvPr/>
        </p:nvSpPr>
        <p:spPr>
          <a:xfrm rot="0">
            <a:off x="740202" y="488950"/>
            <a:ext cx="7618336" cy="539750"/>
          </a:xfrm>
          <a:prstGeom prst="rect">
            <a:avLst/>
          </a:prstGeom>
        </p:spPr>
        <p:txBody>
          <a:bodyPr anchor="t" rtlCol="false" tIns="0" lIns="0" bIns="0" rIns="0">
            <a:spAutoFit/>
          </a:bodyPr>
          <a:lstStyle/>
          <a:p>
            <a:pPr>
              <a:lnSpc>
                <a:spcPts val="3999"/>
              </a:lnSpc>
            </a:pPr>
            <a:r>
              <a:rPr lang="en-US" sz="3999">
                <a:solidFill>
                  <a:srgbClr val="FFBF40"/>
                </a:solidFill>
                <a:latin typeface="Now"/>
              </a:rPr>
              <a:t>IMPLEMENTATION/DBSCAN</a:t>
            </a:r>
          </a:p>
        </p:txBody>
      </p:sp>
      <p:sp>
        <p:nvSpPr>
          <p:cNvPr name="TextBox 4" id="4"/>
          <p:cNvSpPr txBox="true"/>
          <p:nvPr/>
        </p:nvSpPr>
        <p:spPr>
          <a:xfrm rot="0">
            <a:off x="17595054" y="9106564"/>
            <a:ext cx="295243" cy="690411"/>
          </a:xfrm>
          <a:prstGeom prst="rect">
            <a:avLst/>
          </a:prstGeom>
        </p:spPr>
        <p:txBody>
          <a:bodyPr anchor="t" rtlCol="false" tIns="0" lIns="0" bIns="0" rIns="0">
            <a:spAutoFit/>
          </a:bodyPr>
          <a:lstStyle/>
          <a:p>
            <a:pPr algn="ctr">
              <a:lnSpc>
                <a:spcPts val="5691"/>
              </a:lnSpc>
            </a:pPr>
            <a:r>
              <a:rPr lang="en-US" sz="4065">
                <a:solidFill>
                  <a:srgbClr val="000000"/>
                </a:solidFill>
                <a:latin typeface="Open Sans"/>
              </a:rPr>
              <a:t>1</a:t>
            </a:r>
          </a:p>
        </p:txBody>
      </p:sp>
      <p:sp>
        <p:nvSpPr>
          <p:cNvPr name="TextBox 5" id="5"/>
          <p:cNvSpPr txBox="true"/>
          <p:nvPr/>
        </p:nvSpPr>
        <p:spPr>
          <a:xfrm rot="0">
            <a:off x="9616266" y="393700"/>
            <a:ext cx="7643034" cy="596900"/>
          </a:xfrm>
          <a:prstGeom prst="rect">
            <a:avLst/>
          </a:prstGeom>
        </p:spPr>
        <p:txBody>
          <a:bodyPr anchor="t" rtlCol="false" tIns="0" lIns="0" bIns="0" rIns="0">
            <a:spAutoFit/>
          </a:bodyPr>
          <a:lstStyle/>
          <a:p>
            <a:pPr algn="r">
              <a:lnSpc>
                <a:spcPts val="4900"/>
              </a:lnSpc>
            </a:pPr>
            <a:r>
              <a:rPr lang="en-US" sz="3500">
                <a:solidFill>
                  <a:srgbClr val="000000"/>
                </a:solidFill>
                <a:latin typeface="Open Sans"/>
              </a:rPr>
              <a:t>implementation Dbscan a zero</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2911472">
            <a:off x="12400803" y="-2289054"/>
            <a:ext cx="9518983" cy="7095969"/>
          </a:xfrm>
          <a:custGeom>
            <a:avLst/>
            <a:gdLst/>
            <a:ahLst/>
            <a:cxnLst/>
            <a:rect r="r" b="b" t="t" l="l"/>
            <a:pathLst>
              <a:path h="7095969" w="9518983">
                <a:moveTo>
                  <a:pt x="0" y="0"/>
                </a:moveTo>
                <a:lnTo>
                  <a:pt x="9518983" y="0"/>
                </a:lnTo>
                <a:lnTo>
                  <a:pt x="9518983" y="7095969"/>
                </a:lnTo>
                <a:lnTo>
                  <a:pt x="0" y="7095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124906">
            <a:off x="-3550722" y="5614003"/>
            <a:ext cx="8506356" cy="6341102"/>
          </a:xfrm>
          <a:custGeom>
            <a:avLst/>
            <a:gdLst/>
            <a:ahLst/>
            <a:cxnLst/>
            <a:rect r="r" b="b" t="t" l="l"/>
            <a:pathLst>
              <a:path h="6341102" w="8506356">
                <a:moveTo>
                  <a:pt x="0" y="0"/>
                </a:moveTo>
                <a:lnTo>
                  <a:pt x="8506356" y="0"/>
                </a:lnTo>
                <a:lnTo>
                  <a:pt x="8506356" y="6341102"/>
                </a:lnTo>
                <a:lnTo>
                  <a:pt x="0" y="6341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27705" y="4440650"/>
            <a:ext cx="16032589" cy="2143642"/>
          </a:xfrm>
          <a:prstGeom prst="rect">
            <a:avLst/>
          </a:prstGeom>
        </p:spPr>
        <p:txBody>
          <a:bodyPr anchor="t" rtlCol="false" tIns="0" lIns="0" bIns="0" rIns="0">
            <a:spAutoFit/>
          </a:bodyPr>
          <a:lstStyle/>
          <a:p>
            <a:pPr algn="ctr" marL="0" indent="0" lvl="0">
              <a:lnSpc>
                <a:spcPts val="17253"/>
              </a:lnSpc>
            </a:pPr>
            <a:r>
              <a:rPr lang="en-US" sz="12593" spc="629">
                <a:solidFill>
                  <a:srgbClr val="FFFBFB"/>
                </a:solidFill>
                <a:latin typeface="Now Bold"/>
              </a:rPr>
              <a:t>CONCLUSION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0" y="4047365"/>
            <a:ext cx="18288000" cy="2116071"/>
          </a:xfrm>
          <a:prstGeom prst="rect">
            <a:avLst/>
          </a:prstGeom>
        </p:spPr>
        <p:txBody>
          <a:bodyPr anchor="t" rtlCol="false" tIns="0" lIns="0" bIns="0" rIns="0">
            <a:spAutoFit/>
          </a:bodyPr>
          <a:lstStyle/>
          <a:p>
            <a:pPr algn="ctr">
              <a:lnSpc>
                <a:spcPts val="5691"/>
              </a:lnSpc>
              <a:spcBef>
                <a:spcPct val="0"/>
              </a:spcBef>
            </a:pPr>
            <a:r>
              <a:rPr lang="en-US" sz="4065">
                <a:solidFill>
                  <a:srgbClr val="000000"/>
                </a:solidFill>
                <a:latin typeface="Open Sans Bold Italics"/>
              </a:rPr>
              <a:t>Pourquoi avoir besoin de DBSCAN lorsque K-Means permet aussi le clustering ?</a:t>
            </a:r>
          </a:p>
          <a:p>
            <a:pPr algn="ctr">
              <a:lnSpc>
                <a:spcPts val="5691"/>
              </a:lnSpc>
              <a:spcBef>
                <a:spcPct val="0"/>
              </a:spcBef>
            </a:pP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7086600" y="238676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707983" y="5610976"/>
            <a:ext cx="8345454" cy="1724020"/>
          </a:xfrm>
          <a:prstGeom prst="rect">
            <a:avLst/>
          </a:prstGeom>
        </p:spPr>
        <p:txBody>
          <a:bodyPr anchor="t" rtlCol="false" tIns="0" lIns="0" bIns="0" rIns="0">
            <a:spAutoFit/>
          </a:bodyPr>
          <a:lstStyle/>
          <a:p>
            <a:pPr algn="ctr">
              <a:lnSpc>
                <a:spcPts val="11549"/>
              </a:lnSpc>
            </a:pPr>
            <a:r>
              <a:rPr lang="en-US" sz="10999">
                <a:solidFill>
                  <a:srgbClr val="FF9F29"/>
                </a:solidFill>
                <a:latin typeface="Copperplate Gothic 32 AB"/>
              </a:rPr>
              <a:t>DBSCAN</a:t>
            </a:r>
          </a:p>
        </p:txBody>
      </p:sp>
      <p:sp>
        <p:nvSpPr>
          <p:cNvPr name="TextBox 4" id="4"/>
          <p:cNvSpPr txBox="true"/>
          <p:nvPr/>
        </p:nvSpPr>
        <p:spPr>
          <a:xfrm rot="0">
            <a:off x="0" y="5792453"/>
            <a:ext cx="8345454" cy="1724020"/>
          </a:xfrm>
          <a:prstGeom prst="rect">
            <a:avLst/>
          </a:prstGeom>
        </p:spPr>
        <p:txBody>
          <a:bodyPr anchor="t" rtlCol="false" tIns="0" lIns="0" bIns="0" rIns="0">
            <a:spAutoFit/>
          </a:bodyPr>
          <a:lstStyle/>
          <a:p>
            <a:pPr algn="ctr">
              <a:lnSpc>
                <a:spcPts val="11549"/>
              </a:lnSpc>
            </a:pPr>
            <a:r>
              <a:rPr lang="en-US" sz="10999">
                <a:solidFill>
                  <a:srgbClr val="FF9F29"/>
                </a:solidFill>
                <a:latin typeface="Copperplate Gothic 32 AB"/>
              </a:rPr>
              <a:t>K-MEANS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851663" y="1318964"/>
            <a:ext cx="17317760" cy="2619551"/>
          </a:xfrm>
          <a:prstGeom prst="rect">
            <a:avLst/>
          </a:prstGeom>
        </p:spPr>
        <p:txBody>
          <a:bodyPr anchor="t" rtlCol="false" tIns="0" lIns="0" bIns="0" rIns="0">
            <a:spAutoFit/>
          </a:bodyPr>
          <a:lstStyle/>
          <a:p>
            <a:pPr marL="876471" indent="-438235" lvl="1">
              <a:lnSpc>
                <a:spcPts val="7226"/>
              </a:lnSpc>
              <a:buFont typeface="Arial"/>
              <a:buChar char="•"/>
            </a:pPr>
            <a:r>
              <a:rPr lang="en-US" sz="4059">
                <a:solidFill>
                  <a:srgbClr val="1D419F"/>
                </a:solidFill>
                <a:latin typeface="Open Sans Bold"/>
              </a:rPr>
              <a:t>Nombre de clusters inconnu</a:t>
            </a:r>
          </a:p>
          <a:p>
            <a:pPr algn="l">
              <a:lnSpc>
                <a:spcPts val="7226"/>
              </a:lnSpc>
            </a:pPr>
            <a:r>
              <a:rPr lang="en-US" sz="4059">
                <a:solidFill>
                  <a:srgbClr val="000000"/>
                </a:solidFill>
                <a:latin typeface="Open Sans Bold"/>
              </a:rPr>
              <a:t>        </a:t>
            </a:r>
            <a:r>
              <a:rPr lang="en-US" sz="4059">
                <a:solidFill>
                  <a:srgbClr val="000000"/>
                </a:solidFill>
                <a:latin typeface="Open Sans"/>
              </a:rPr>
              <a:t>DBSCAN détecte automatiquement le nombre de clusters.</a:t>
            </a:r>
          </a:p>
          <a:p>
            <a:pPr algn="ctr">
              <a:lnSpc>
                <a:spcPts val="6414"/>
              </a:lnSpc>
            </a:pPr>
            <a:r>
              <a:rPr lang="en-US" sz="4059">
                <a:solidFill>
                  <a:srgbClr val="000000"/>
                </a:solidFill>
                <a:latin typeface="Open Sans"/>
              </a:rPr>
              <a:t>        </a:t>
            </a:r>
            <a:r>
              <a:rPr lang="en-US" sz="4059">
                <a:solidFill>
                  <a:srgbClr val="000000"/>
                </a:solidFill>
                <a:latin typeface="Open Sans"/>
              </a:rPr>
              <a:t>K-means nécessite la spécification préalable du nombre de clusters.</a:t>
            </a:r>
          </a:p>
        </p:txBody>
      </p:sp>
      <p:sp>
        <p:nvSpPr>
          <p:cNvPr name="TextBox 3" id="3"/>
          <p:cNvSpPr txBox="true"/>
          <p:nvPr/>
        </p:nvSpPr>
        <p:spPr>
          <a:xfrm rot="0">
            <a:off x="1028700" y="5292370"/>
            <a:ext cx="17317760" cy="2408504"/>
          </a:xfrm>
          <a:prstGeom prst="rect">
            <a:avLst/>
          </a:prstGeom>
        </p:spPr>
        <p:txBody>
          <a:bodyPr anchor="t" rtlCol="false" tIns="0" lIns="0" bIns="0" rIns="0">
            <a:spAutoFit/>
          </a:bodyPr>
          <a:lstStyle/>
          <a:p>
            <a:pPr marL="877661" indent="-438831" lvl="1">
              <a:lnSpc>
                <a:spcPts val="6463"/>
              </a:lnSpc>
              <a:buFont typeface="Arial"/>
              <a:buChar char="•"/>
            </a:pPr>
            <a:r>
              <a:rPr lang="en-US" sz="4065">
                <a:solidFill>
                  <a:srgbClr val="1D419F"/>
                </a:solidFill>
                <a:latin typeface="Open Sans Bold"/>
              </a:rPr>
              <a:t>Flexibilité aux densités variables </a:t>
            </a:r>
          </a:p>
          <a:p>
            <a:pPr>
              <a:lnSpc>
                <a:spcPts val="6463"/>
              </a:lnSpc>
            </a:pPr>
            <a:r>
              <a:rPr lang="en-US" sz="4065">
                <a:solidFill>
                  <a:srgbClr val="000000"/>
                </a:solidFill>
                <a:latin typeface="Open Sans Bold"/>
              </a:rPr>
              <a:t>            </a:t>
            </a:r>
            <a:r>
              <a:rPr lang="en-US" sz="4065">
                <a:solidFill>
                  <a:srgbClr val="000000"/>
                </a:solidFill>
                <a:latin typeface="Open Sans"/>
              </a:rPr>
              <a:t>DBSCAN gère des clusters de densités différentes.  </a:t>
            </a:r>
          </a:p>
          <a:p>
            <a:pPr algn="l">
              <a:lnSpc>
                <a:spcPts val="6463"/>
              </a:lnSpc>
            </a:pPr>
            <a:r>
              <a:rPr lang="en-US" sz="4065">
                <a:solidFill>
                  <a:srgbClr val="000000"/>
                </a:solidFill>
                <a:latin typeface="Open Sans"/>
              </a:rPr>
              <a:t>            </a:t>
            </a:r>
            <a:r>
              <a:rPr lang="en-US" sz="4065">
                <a:solidFill>
                  <a:srgbClr val="000000"/>
                </a:solidFill>
                <a:latin typeface="Open Sans"/>
              </a:rPr>
              <a:t>K-means fonctionne mieux avec des densités similaires.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553343" y="1639821"/>
            <a:ext cx="8645312" cy="3943747"/>
          </a:xfrm>
          <a:custGeom>
            <a:avLst/>
            <a:gdLst/>
            <a:ahLst/>
            <a:cxnLst/>
            <a:rect r="r" b="b" t="t" l="l"/>
            <a:pathLst>
              <a:path h="3943747" w="8645312">
                <a:moveTo>
                  <a:pt x="0" y="0"/>
                </a:moveTo>
                <a:lnTo>
                  <a:pt x="8645312" y="0"/>
                </a:lnTo>
                <a:lnTo>
                  <a:pt x="8645312" y="3943747"/>
                </a:lnTo>
                <a:lnTo>
                  <a:pt x="0" y="3943747"/>
                </a:lnTo>
                <a:lnTo>
                  <a:pt x="0" y="0"/>
                </a:lnTo>
                <a:close/>
              </a:path>
            </a:pathLst>
          </a:custGeom>
          <a:blipFill>
            <a:blip r:embed="rId2"/>
            <a:stretch>
              <a:fillRect l="0" t="0" r="0" b="0"/>
            </a:stretch>
          </a:blipFill>
        </p:spPr>
      </p:sp>
      <p:sp>
        <p:nvSpPr>
          <p:cNvPr name="Freeform 3" id="3"/>
          <p:cNvSpPr/>
          <p:nvPr/>
        </p:nvSpPr>
        <p:spPr>
          <a:xfrm flipH="false" flipV="false" rot="0">
            <a:off x="4544323" y="6727366"/>
            <a:ext cx="9853391" cy="3172899"/>
          </a:xfrm>
          <a:custGeom>
            <a:avLst/>
            <a:gdLst/>
            <a:ahLst/>
            <a:cxnLst/>
            <a:rect r="r" b="b" t="t" l="l"/>
            <a:pathLst>
              <a:path h="3172899" w="9853391">
                <a:moveTo>
                  <a:pt x="0" y="0"/>
                </a:moveTo>
                <a:lnTo>
                  <a:pt x="9853391" y="0"/>
                </a:lnTo>
                <a:lnTo>
                  <a:pt x="9853391" y="3172899"/>
                </a:lnTo>
                <a:lnTo>
                  <a:pt x="0" y="3172899"/>
                </a:lnTo>
                <a:lnTo>
                  <a:pt x="0" y="0"/>
                </a:lnTo>
                <a:close/>
              </a:path>
            </a:pathLst>
          </a:custGeom>
          <a:blipFill>
            <a:blip r:embed="rId3"/>
            <a:stretch>
              <a:fillRect l="0" t="0" r="0" b="0"/>
            </a:stretch>
          </a:blipFill>
        </p:spPr>
      </p:sp>
      <p:sp>
        <p:nvSpPr>
          <p:cNvPr name="TextBox 4" id="4"/>
          <p:cNvSpPr txBox="true"/>
          <p:nvPr/>
        </p:nvSpPr>
        <p:spPr>
          <a:xfrm rot="0">
            <a:off x="169113" y="952500"/>
            <a:ext cx="5722620" cy="687321"/>
          </a:xfrm>
          <a:prstGeom prst="rect">
            <a:avLst/>
          </a:prstGeom>
        </p:spPr>
        <p:txBody>
          <a:bodyPr anchor="t" rtlCol="false" tIns="0" lIns="0" bIns="0" rIns="0">
            <a:spAutoFit/>
          </a:bodyPr>
          <a:lstStyle/>
          <a:p>
            <a:pPr algn="ctr" marL="877661" indent="-438831" lvl="1">
              <a:lnSpc>
                <a:spcPts val="5691"/>
              </a:lnSpc>
              <a:buFont typeface="Arial"/>
              <a:buChar char="•"/>
            </a:pPr>
            <a:r>
              <a:rPr lang="en-US" sz="4065">
                <a:solidFill>
                  <a:srgbClr val="1D419F"/>
                </a:solidFill>
                <a:latin typeface="Open Sans Bold"/>
                <a:hlinkClick r:id="rId4" tooltip="https://openclassrooms.com/fr/courses/4379436-explorez-vos-donnees-avec-des-algorithmes-non-supervises/4379571-partitionnez-vos-donnees-avec-dbscan"/>
              </a:rPr>
              <a:t>Forme des clusters</a:t>
            </a:r>
          </a:p>
        </p:txBody>
      </p:sp>
      <p:sp>
        <p:nvSpPr>
          <p:cNvPr name="TextBox 5" id="5"/>
          <p:cNvSpPr txBox="true"/>
          <p:nvPr/>
        </p:nvSpPr>
        <p:spPr>
          <a:xfrm rot="0">
            <a:off x="770782" y="5773345"/>
            <a:ext cx="5069920" cy="687321"/>
          </a:xfrm>
          <a:prstGeom prst="rect">
            <a:avLst/>
          </a:prstGeom>
        </p:spPr>
        <p:txBody>
          <a:bodyPr anchor="t" rtlCol="false" tIns="0" lIns="0" bIns="0" rIns="0">
            <a:spAutoFit/>
          </a:bodyPr>
          <a:lstStyle/>
          <a:p>
            <a:pPr algn="ctr" marL="877661" indent="-438831" lvl="1">
              <a:lnSpc>
                <a:spcPts val="5691"/>
              </a:lnSpc>
              <a:buFont typeface="Arial"/>
              <a:buChar char="•"/>
            </a:pPr>
            <a:r>
              <a:rPr lang="en-US" sz="4065">
                <a:solidFill>
                  <a:srgbClr val="1D419F"/>
                </a:solidFill>
                <a:latin typeface="Open Sans Bold"/>
                <a:hlinkClick r:id="rId5" tooltip="https://openclassrooms.com/fr/courses/4379436-explorez-vos-donnees-avec-des-algorithmes-non-supervises/4379571-partitionnez-vos-donnees-avec-dbscan"/>
              </a:rPr>
              <a:t>Gestion du bruit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02203" y="3877567"/>
            <a:ext cx="14683593" cy="3406776"/>
          </a:xfrm>
          <a:prstGeom prst="rect">
            <a:avLst/>
          </a:prstGeom>
        </p:spPr>
        <p:txBody>
          <a:bodyPr anchor="t" rtlCol="false" tIns="0" lIns="0" bIns="0" rIns="0">
            <a:spAutoFit/>
          </a:bodyPr>
          <a:lstStyle/>
          <a:p>
            <a:pPr algn="ctr">
              <a:lnSpc>
                <a:spcPts val="13599"/>
              </a:lnSpc>
            </a:pPr>
            <a:r>
              <a:rPr lang="en-US" sz="9999">
                <a:solidFill>
                  <a:srgbClr val="FFBF40"/>
                </a:solidFill>
                <a:latin typeface="Now"/>
              </a:rPr>
              <a:t>DÉFINITION  </a:t>
            </a:r>
          </a:p>
          <a:p>
            <a:pPr algn="ctr">
              <a:lnSpc>
                <a:spcPts val="13599"/>
              </a:lnSpc>
            </a:pPr>
            <a:r>
              <a:rPr lang="en-US" sz="9999">
                <a:solidFill>
                  <a:srgbClr val="FFBF40"/>
                </a:solidFill>
                <a:latin typeface="Now"/>
              </a:rPr>
              <a:t>DBSCAN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432096" y="4245163"/>
            <a:ext cx="17589563" cy="2830446"/>
          </a:xfrm>
          <a:prstGeom prst="rect">
            <a:avLst/>
          </a:prstGeom>
        </p:spPr>
        <p:txBody>
          <a:bodyPr anchor="t" rtlCol="false" tIns="0" lIns="0" bIns="0" rIns="0">
            <a:spAutoFit/>
          </a:bodyPr>
          <a:lstStyle/>
          <a:p>
            <a:pPr>
              <a:lnSpc>
                <a:spcPts val="5691"/>
              </a:lnSpc>
              <a:spcBef>
                <a:spcPct val="0"/>
              </a:spcBef>
            </a:pPr>
            <a:r>
              <a:rPr lang="en-US" sz="4065">
                <a:solidFill>
                  <a:srgbClr val="000000"/>
                </a:solidFill>
                <a:latin typeface="Open Sans"/>
              </a:rPr>
              <a:t>DBSCAN (Density-Based Spatial Clustering of Applications with Noise) est un algorithme de partitionnement de données basé sur la densité. Il identifie les clusters en fonction de la densité estimée des points et peut détecter des clusters de formes arbitraires</a:t>
            </a:r>
          </a:p>
        </p:txBody>
      </p:sp>
      <p:sp>
        <p:nvSpPr>
          <p:cNvPr name="TextBox 3" id="3"/>
          <p:cNvSpPr txBox="true"/>
          <p:nvPr/>
        </p:nvSpPr>
        <p:spPr>
          <a:xfrm rot="0">
            <a:off x="432096" y="2319844"/>
            <a:ext cx="3551277" cy="861946"/>
          </a:xfrm>
          <a:prstGeom prst="rect">
            <a:avLst/>
          </a:prstGeom>
        </p:spPr>
        <p:txBody>
          <a:bodyPr anchor="t" rtlCol="false" tIns="0" lIns="0" bIns="0" rIns="0">
            <a:spAutoFit/>
          </a:bodyPr>
          <a:lstStyle/>
          <a:p>
            <a:pPr algn="ctr">
              <a:lnSpc>
                <a:spcPts val="7091"/>
              </a:lnSpc>
              <a:spcBef>
                <a:spcPct val="0"/>
              </a:spcBef>
            </a:pPr>
            <a:r>
              <a:rPr lang="en-US" sz="5065">
                <a:solidFill>
                  <a:srgbClr val="1D419F"/>
                </a:solidFill>
                <a:latin typeface="Open Sans Bold"/>
              </a:rPr>
              <a:t>Définition  </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180475" y="1481640"/>
            <a:ext cx="15334183" cy="861946"/>
          </a:xfrm>
          <a:prstGeom prst="rect">
            <a:avLst/>
          </a:prstGeom>
        </p:spPr>
        <p:txBody>
          <a:bodyPr anchor="t" rtlCol="false" tIns="0" lIns="0" bIns="0" rIns="0">
            <a:spAutoFit/>
          </a:bodyPr>
          <a:lstStyle/>
          <a:p>
            <a:pPr algn="ctr">
              <a:lnSpc>
                <a:spcPts val="7091"/>
              </a:lnSpc>
              <a:spcBef>
                <a:spcPct val="0"/>
              </a:spcBef>
            </a:pPr>
            <a:r>
              <a:rPr lang="en-US" sz="5065">
                <a:solidFill>
                  <a:srgbClr val="1D419F"/>
                </a:solidFill>
                <a:latin typeface="Open Sans Bold"/>
              </a:rPr>
              <a:t>Paramètres requis pour l’algorithme DBSCAN</a:t>
            </a:r>
          </a:p>
        </p:txBody>
      </p:sp>
      <p:sp>
        <p:nvSpPr>
          <p:cNvPr name="TextBox 3" id="3"/>
          <p:cNvSpPr txBox="true"/>
          <p:nvPr/>
        </p:nvSpPr>
        <p:spPr>
          <a:xfrm rot="0">
            <a:off x="817041" y="2914121"/>
            <a:ext cx="1900118" cy="687321"/>
          </a:xfrm>
          <a:prstGeom prst="rect">
            <a:avLst/>
          </a:prstGeom>
        </p:spPr>
        <p:txBody>
          <a:bodyPr anchor="t" rtlCol="false" tIns="0" lIns="0" bIns="0" rIns="0">
            <a:spAutoFit/>
          </a:bodyPr>
          <a:lstStyle/>
          <a:p>
            <a:pPr algn="ctr" marL="877661" indent="-438831" lvl="1">
              <a:lnSpc>
                <a:spcPts val="5691"/>
              </a:lnSpc>
              <a:buFont typeface="Arial"/>
              <a:buChar char="•"/>
            </a:pPr>
            <a:r>
              <a:rPr lang="en-US" sz="4065">
                <a:solidFill>
                  <a:srgbClr val="1D419F"/>
                </a:solidFill>
                <a:latin typeface="Open Sans Bold"/>
              </a:rPr>
              <a:t>eps </a:t>
            </a:r>
          </a:p>
        </p:txBody>
      </p:sp>
      <p:sp>
        <p:nvSpPr>
          <p:cNvPr name="TextBox 4" id="4"/>
          <p:cNvSpPr txBox="true"/>
          <p:nvPr/>
        </p:nvSpPr>
        <p:spPr>
          <a:xfrm rot="0">
            <a:off x="817041" y="5808000"/>
            <a:ext cx="2666167" cy="687321"/>
          </a:xfrm>
          <a:prstGeom prst="rect">
            <a:avLst/>
          </a:prstGeom>
        </p:spPr>
        <p:txBody>
          <a:bodyPr anchor="t" rtlCol="false" tIns="0" lIns="0" bIns="0" rIns="0">
            <a:spAutoFit/>
          </a:bodyPr>
          <a:lstStyle/>
          <a:p>
            <a:pPr algn="ctr" marL="877661" indent="-438831" lvl="1">
              <a:lnSpc>
                <a:spcPts val="5691"/>
              </a:lnSpc>
              <a:buFont typeface="Arial"/>
              <a:buChar char="•"/>
            </a:pPr>
            <a:r>
              <a:rPr lang="en-US" sz="4065">
                <a:solidFill>
                  <a:srgbClr val="1D419F"/>
                </a:solidFill>
                <a:latin typeface="Open Sans Bold"/>
              </a:rPr>
              <a:t>MinPts</a:t>
            </a:r>
          </a:p>
        </p:txBody>
      </p:sp>
      <p:sp>
        <p:nvSpPr>
          <p:cNvPr name="TextBox 5" id="5"/>
          <p:cNvSpPr txBox="true"/>
          <p:nvPr/>
        </p:nvSpPr>
        <p:spPr>
          <a:xfrm rot="0">
            <a:off x="1129766" y="3944342"/>
            <a:ext cx="16230600" cy="1401696"/>
          </a:xfrm>
          <a:prstGeom prst="rect">
            <a:avLst/>
          </a:prstGeom>
        </p:spPr>
        <p:txBody>
          <a:bodyPr anchor="t" rtlCol="false" tIns="0" lIns="0" bIns="0" rIns="0">
            <a:spAutoFit/>
          </a:bodyPr>
          <a:lstStyle/>
          <a:p>
            <a:pPr>
              <a:lnSpc>
                <a:spcPts val="5691"/>
              </a:lnSpc>
              <a:spcBef>
                <a:spcPct val="0"/>
              </a:spcBef>
            </a:pPr>
            <a:r>
              <a:rPr lang="en-US" sz="4065">
                <a:solidFill>
                  <a:srgbClr val="000000"/>
                </a:solidFill>
                <a:latin typeface="Open Sans"/>
              </a:rPr>
              <a:t>Distance maximale autour d'un point central pour considérer d'autres points comme ses voisins.</a:t>
            </a:r>
          </a:p>
        </p:txBody>
      </p:sp>
      <p:sp>
        <p:nvSpPr>
          <p:cNvPr name="TextBox 6" id="6"/>
          <p:cNvSpPr txBox="true"/>
          <p:nvPr/>
        </p:nvSpPr>
        <p:spPr>
          <a:xfrm rot="0">
            <a:off x="1129766" y="6957283"/>
            <a:ext cx="16230600" cy="1401696"/>
          </a:xfrm>
          <a:prstGeom prst="rect">
            <a:avLst/>
          </a:prstGeom>
        </p:spPr>
        <p:txBody>
          <a:bodyPr anchor="t" rtlCol="false" tIns="0" lIns="0" bIns="0" rIns="0">
            <a:spAutoFit/>
          </a:bodyPr>
          <a:lstStyle/>
          <a:p>
            <a:pPr>
              <a:lnSpc>
                <a:spcPts val="5691"/>
              </a:lnSpc>
              <a:spcBef>
                <a:spcPct val="0"/>
              </a:spcBef>
            </a:pPr>
            <a:r>
              <a:rPr lang="en-US" sz="4065">
                <a:solidFill>
                  <a:srgbClr val="000000"/>
                </a:solidFill>
                <a:latin typeface="Open Sans"/>
              </a:rPr>
              <a:t>Nombre minimum de points requis dans le voisinage ε pour former un cluster. Aide à déterminer la densité minimale des clusters.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DAF7SFzsuLQ</dc:identifier>
  <dcterms:modified xsi:type="dcterms:W3CDTF">2011-08-01T06:04:30Z</dcterms:modified>
  <cp:revision>1</cp:revision>
  <dc:title>Copie de merise Projet</dc:title>
</cp:coreProperties>
</file>